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60" r:id="rId4"/>
    <p:sldId id="261" r:id="rId5"/>
    <p:sldId id="262" r:id="rId6"/>
    <p:sldId id="265" r:id="rId7"/>
    <p:sldId id="266" r:id="rId8"/>
    <p:sldId id="267" r:id="rId9"/>
    <p:sldId id="276" r:id="rId10"/>
    <p:sldId id="277" r:id="rId11"/>
    <p:sldId id="278" r:id="rId12"/>
    <p:sldId id="280" r:id="rId13"/>
    <p:sldId id="285" r:id="rId14"/>
    <p:sldId id="270" r:id="rId15"/>
    <p:sldId id="279" r:id="rId16"/>
    <p:sldId id="271" r:id="rId17"/>
    <p:sldId id="281" r:id="rId18"/>
    <p:sldId id="28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660033"/>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54"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6.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 Id="rId5" Type="http://schemas.openxmlformats.org/officeDocument/2006/relationships/image" Target="../media/image29.jpeg"/><Relationship Id="rId4" Type="http://schemas.openxmlformats.org/officeDocument/2006/relationships/image" Target="../media/image28.jpeg"/></Relationships>
</file>

<file path=ppt/slides/_rels/slide1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4720" y="1066800"/>
            <a:ext cx="90192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Domeniul</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pregătire</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profesională</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Mecanică</a:t>
            </a:r>
            <a:endParaRPr kumimoji="0" lang="ro-RO"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Calificarea</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profesională</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Mecanic</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auto/</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Tinichigiu</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ro-RO" sz="3200" dirty="0" smtClean="0">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vopsitor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auto</a:t>
            </a:r>
            <a:endParaRPr kumimoji="0" lang="ro-RO"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Modulul</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 III – Organe de mașini	</a:t>
            </a:r>
            <a:endParaRPr kumimoji="0" lang="ro-RO"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Titlul</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lecției</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Lagăre cu alunecare</a:t>
            </a:r>
            <a:endParaRPr kumimoji="0" lang="ro-RO"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Clasa</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IX-a</a:t>
            </a:r>
            <a:endParaRPr kumimoji="0" lang="ro-RO"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Autor</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prof</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Daniela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Borș</a:t>
            </a:r>
            <a:endParaRPr kumimoji="0" lang="ro-RO"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sz="3200" b="1" dirty="0" smtClean="0">
                <a:latin typeface="Times New Roman" pitchFamily="18" charset="0"/>
                <a:cs typeface="Times New Roman" pitchFamily="18" charset="0"/>
              </a:rPr>
              <a:t>Unitatea de învățământ:  </a:t>
            </a:r>
            <a:r>
              <a:rPr lang="ro-RO" sz="3200" dirty="0" smtClean="0">
                <a:latin typeface="Times New Roman" pitchFamily="18" charset="0"/>
                <a:cs typeface="Times New Roman" pitchFamily="18" charset="0"/>
              </a:rPr>
              <a:t>Liceul Tehnologic      </a:t>
            </a:r>
          </a:p>
          <a:p>
            <a:pPr marL="0" marR="0" lvl="0" indent="0" algn="l" defTabSz="914400" rtl="0" eaLnBrk="0" fontAlgn="base" latinLnBrk="0" hangingPunct="0">
              <a:lnSpc>
                <a:spcPct val="100000"/>
              </a:lnSpc>
              <a:spcBef>
                <a:spcPct val="0"/>
              </a:spcBef>
              <a:spcAft>
                <a:spcPct val="0"/>
              </a:spcAft>
              <a:buClrTx/>
              <a:buSzTx/>
              <a:buFontTx/>
              <a:buNone/>
              <a:tabLst/>
            </a:pPr>
            <a:r>
              <a:rPr lang="ro-RO" sz="3200" dirty="0" smtClean="0">
                <a:latin typeface="Times New Roman" pitchFamily="18" charset="0"/>
                <a:cs typeface="Times New Roman" pitchFamily="18" charset="0"/>
              </a:rPr>
              <a:t>                        ,,Alexandru  Ioan Cuza” Bârlad, Vaslui</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38609"/>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Lagărele cu alunecare complexe, de forme și dimensiuni standarizate, pot fi : cu capac drept și cu capac înclinat (fig. 6.11) și se compun în general din: corpul lagărului, capac, cuzineți (bucșe), elemente de fixare (șuruburi), plăci de distanțare (reglaj).</a:t>
            </a:r>
            <a:endParaRPr kumimoji="0" lang="ro-RO" sz="4400" b="1"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Picture 2" descr="C:\Users\Samsung\Desktop\LAGAR CU CAPAC 2.jpg"/>
          <p:cNvPicPr/>
          <p:nvPr/>
        </p:nvPicPr>
        <p:blipFill>
          <a:blip r:embed="rId2" cstate="print"/>
          <a:srcRect/>
          <a:stretch>
            <a:fillRect/>
          </a:stretch>
        </p:blipFill>
        <p:spPr bwMode="auto">
          <a:xfrm>
            <a:off x="0" y="3200400"/>
            <a:ext cx="9144000" cy="3657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Samsung\Desktop\LAGAR CU CAPAC.jpg"/>
          <p:cNvPicPr/>
          <p:nvPr/>
        </p:nvPicPr>
        <p:blipFill>
          <a:blip r:embed="rId2" cstate="print"/>
          <a:srcRect/>
          <a:stretch>
            <a:fillRect/>
          </a:stretch>
        </p:blipFill>
        <p:spPr bwMode="auto">
          <a:xfrm>
            <a:off x="990600" y="0"/>
            <a:ext cx="7239000" cy="685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descr="Slide 1 - PDF Free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pic>
        <p:nvPicPr>
          <p:cNvPr id="33796" name="Picture 4" descr="Slide 1 - PDF Free Download"/>
          <p:cNvPicPr>
            <a:picLocks noChangeAspect="1" noChangeArrowheads="1"/>
          </p:cNvPicPr>
          <p:nvPr/>
        </p:nvPicPr>
        <p:blipFill>
          <a:blip r:embed="rId2" cstate="print"/>
          <a:srcRect/>
          <a:stretch>
            <a:fillRect/>
          </a:stretch>
        </p:blipFill>
        <p:spPr bwMode="auto">
          <a:xfrm>
            <a:off x="0" y="762000"/>
            <a:ext cx="4639733" cy="5219700"/>
          </a:xfrm>
          <a:prstGeom prst="rect">
            <a:avLst/>
          </a:prstGeom>
          <a:noFill/>
        </p:spPr>
      </p:pic>
      <p:pic>
        <p:nvPicPr>
          <p:cNvPr id="33798" name="Picture 6" descr="Component: Pillow block housing for bearings with adapter sleeve ..."/>
          <p:cNvPicPr>
            <a:picLocks noChangeAspect="1" noChangeArrowheads="1"/>
          </p:cNvPicPr>
          <p:nvPr/>
        </p:nvPicPr>
        <p:blipFill>
          <a:blip r:embed="rId3" cstate="print"/>
          <a:srcRect/>
          <a:stretch>
            <a:fillRect/>
          </a:stretch>
        </p:blipFill>
        <p:spPr bwMode="auto">
          <a:xfrm>
            <a:off x="4712951" y="0"/>
            <a:ext cx="4431050" cy="3276600"/>
          </a:xfrm>
          <a:prstGeom prst="rect">
            <a:avLst/>
          </a:prstGeom>
          <a:noFill/>
        </p:spPr>
      </p:pic>
      <p:pic>
        <p:nvPicPr>
          <p:cNvPr id="33800" name="Picture 8" descr="CRITERII DE ALEGERE A LAGARELOR - PDF Free Download"/>
          <p:cNvPicPr>
            <a:picLocks noChangeAspect="1" noChangeArrowheads="1"/>
          </p:cNvPicPr>
          <p:nvPr/>
        </p:nvPicPr>
        <p:blipFill>
          <a:blip r:embed="rId4" cstate="print"/>
          <a:srcRect/>
          <a:stretch>
            <a:fillRect/>
          </a:stretch>
        </p:blipFill>
        <p:spPr bwMode="auto">
          <a:xfrm>
            <a:off x="5029200" y="3429001"/>
            <a:ext cx="4114800" cy="3429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915400" cy="6740307"/>
          </a:xfrm>
          <a:prstGeom prst="rect">
            <a:avLst/>
          </a:prstGeom>
        </p:spPr>
        <p:txBody>
          <a:bodyPr wrap="square">
            <a:spAutoFit/>
          </a:bodyPr>
          <a:lstStyle/>
          <a:p>
            <a:r>
              <a:rPr lang="vi-VN" sz="3600" b="1" dirty="0" smtClean="0">
                <a:latin typeface="Times New Roman" pitchFamily="18" charset="0"/>
                <a:cs typeface="Times New Roman" pitchFamily="18" charset="0"/>
              </a:rPr>
              <a:t>Avantaje</a:t>
            </a:r>
            <a:r>
              <a:rPr lang="ro-RO" sz="3600" b="1" dirty="0" smtClean="0">
                <a:latin typeface="Times New Roman" pitchFamily="18" charset="0"/>
                <a:cs typeface="Times New Roman" pitchFamily="18" charset="0"/>
              </a:rPr>
              <a:t>:</a:t>
            </a:r>
            <a:endParaRPr lang="vi-VN" sz="3600" b="1" dirty="0" smtClean="0">
              <a:latin typeface="Times New Roman" pitchFamily="18" charset="0"/>
              <a:cs typeface="Times New Roman" pitchFamily="18" charset="0"/>
            </a:endParaRP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Rezistenţă mare la uzură</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Ungere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prin</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metode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şi</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mijloace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simple</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Execuţie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uşoară</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Comportare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bună</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la vibraţii</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Funcţionare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fără</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zgomot</a:t>
            </a:r>
          </a:p>
          <a:p>
            <a:endParaRPr lang="ro-RO" sz="3600" b="1" dirty="0" smtClean="0">
              <a:latin typeface="Times New Roman" pitchFamily="18" charset="0"/>
              <a:cs typeface="Times New Roman" pitchFamily="18" charset="0"/>
            </a:endParaRPr>
          </a:p>
          <a:p>
            <a:r>
              <a:rPr lang="vi-VN" sz="3600" b="1" dirty="0" smtClean="0">
                <a:latin typeface="Times New Roman" pitchFamily="18" charset="0"/>
                <a:cs typeface="Times New Roman" pitchFamily="18" charset="0"/>
              </a:rPr>
              <a:t>Dezavantaje</a:t>
            </a:r>
            <a:r>
              <a:rPr lang="ro-RO" sz="3600" b="1" dirty="0" smtClean="0">
                <a:latin typeface="Times New Roman" pitchFamily="18" charset="0"/>
                <a:cs typeface="Times New Roman" pitchFamily="18" charset="0"/>
              </a:rPr>
              <a:t>:</a:t>
            </a:r>
            <a:endParaRPr lang="vi-VN" sz="3600" b="1" dirty="0" smtClean="0">
              <a:latin typeface="Times New Roman" pitchFamily="18" charset="0"/>
              <a:cs typeface="Times New Roman" pitchFamily="18" charset="0"/>
            </a:endParaRPr>
          </a:p>
          <a:p>
            <a:r>
              <a:rPr lang="ro-RO" sz="3600" b="1" dirty="0" smtClean="0">
                <a:latin typeface="Times New Roman" pitchFamily="18" charset="0"/>
                <a:cs typeface="Times New Roman" pitchFamily="18" charset="0"/>
              </a:rPr>
              <a:t>  - </a:t>
            </a:r>
            <a:r>
              <a:rPr lang="vi-VN" sz="3600" b="1" dirty="0" smtClean="0">
                <a:latin typeface="Times New Roman" pitchFamily="18" charset="0"/>
                <a:cs typeface="Times New Roman" pitchFamily="18" charset="0"/>
              </a:rPr>
              <a:t>Precizi</a:t>
            </a:r>
            <a:r>
              <a:rPr lang="ro-RO" sz="3600" b="1" dirty="0" smtClean="0">
                <a:latin typeface="Times New Roman" pitchFamily="18" charset="0"/>
                <a:cs typeface="Times New Roman" pitchFamily="18" charset="0"/>
              </a:rPr>
              <a:t>e </a:t>
            </a:r>
            <a:r>
              <a:rPr lang="vi-VN" sz="3600" b="1" dirty="0" smtClean="0">
                <a:latin typeface="Times New Roman" pitchFamily="18" charset="0"/>
                <a:cs typeface="Times New Roman" pitchFamily="18" charset="0"/>
              </a:rPr>
              <a:t>mică</a:t>
            </a:r>
            <a:r>
              <a:rPr lang="ro-RO" sz="3600" b="1" dirty="0" smtClean="0">
                <a:latin typeface="Times New Roman" pitchFamily="18" charset="0"/>
                <a:cs typeface="Times New Roman" pitchFamily="18" charset="0"/>
              </a:rPr>
              <a:t> l</a:t>
            </a:r>
            <a:r>
              <a:rPr lang="vi-VN" sz="3600" b="1" dirty="0" smtClean="0">
                <a:latin typeface="Times New Roman" pitchFamily="18" charset="0"/>
                <a:cs typeface="Times New Roman" pitchFamily="18" charset="0"/>
              </a:rPr>
              <a:t>a centrare</a:t>
            </a:r>
            <a:endParaRPr lang="ro-RO" sz="3600" b="1" dirty="0" smtClean="0">
              <a:latin typeface="Times New Roman" pitchFamily="18" charset="0"/>
              <a:cs typeface="Times New Roman" pitchFamily="18" charset="0"/>
            </a:endParaRP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Ghidare</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imprecisă</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În cazul</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frec</a:t>
            </a:r>
            <a:r>
              <a:rPr lang="ro-RO" sz="3600" b="1" dirty="0" smtClean="0">
                <a:latin typeface="Times New Roman" pitchFamily="18" charset="0"/>
                <a:cs typeface="Times New Roman" pitchFamily="18" charset="0"/>
              </a:rPr>
              <a:t>ă</a:t>
            </a:r>
            <a:r>
              <a:rPr lang="vi-VN" sz="3600" b="1" dirty="0" smtClean="0">
                <a:latin typeface="Times New Roman" pitchFamily="18" charset="0"/>
                <a:cs typeface="Times New Roman" pitchFamily="18" charset="0"/>
              </a:rPr>
              <a:t>rii</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uscate</a:t>
            </a:r>
            <a:r>
              <a:rPr lang="ro-RO" sz="3600" b="1" dirty="0" smtClean="0">
                <a:latin typeface="Times New Roman" pitchFamily="18" charset="0"/>
                <a:cs typeface="Times New Roman" pitchFamily="18" charset="0"/>
              </a:rPr>
              <a:t> apare </a:t>
            </a:r>
            <a:r>
              <a:rPr lang="vi-VN" sz="3600" b="1" dirty="0" smtClean="0">
                <a:latin typeface="Times New Roman" pitchFamily="18" charset="0"/>
                <a:cs typeface="Times New Roman" pitchFamily="18" charset="0"/>
              </a:rPr>
              <a:t>uzura</a:t>
            </a:r>
            <a:r>
              <a:rPr lang="ro-RO" sz="3600" b="1" dirty="0" smtClean="0">
                <a:latin typeface="Times New Roman" pitchFamily="18" charset="0"/>
                <a:cs typeface="Times New Roman" pitchFamily="18" charset="0"/>
              </a:rPr>
              <a:t>    </a:t>
            </a:r>
          </a:p>
          <a:p>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accentuat</a:t>
            </a:r>
            <a:r>
              <a:rPr lang="ro-RO" sz="3600" b="1" dirty="0" smtClean="0">
                <a:latin typeface="Times New Roman" pitchFamily="18" charset="0"/>
                <a:cs typeface="Times New Roman" pitchFamily="18" charset="0"/>
              </a:rPr>
              <a:t>ă</a:t>
            </a:r>
            <a:r>
              <a:rPr lang="vi-VN" sz="3600" b="1" dirty="0" smtClean="0">
                <a:latin typeface="Times New Roman" pitchFamily="18" charset="0"/>
                <a:cs typeface="Times New Roman" pitchFamily="18" charset="0"/>
              </a:rPr>
              <a:t> </a:t>
            </a:r>
            <a:r>
              <a:rPr lang="ro-RO" sz="3600" b="1" dirty="0" smtClean="0">
                <a:latin typeface="Times New Roman" pitchFamily="18" charset="0"/>
                <a:cs typeface="Times New Roman" pitchFamily="18" charset="0"/>
              </a:rPr>
              <a:t>ș</a:t>
            </a:r>
            <a:r>
              <a:rPr lang="vi-VN" sz="3600" b="1" dirty="0" smtClean="0">
                <a:latin typeface="Times New Roman" pitchFamily="18" charset="0"/>
                <a:cs typeface="Times New Roman" pitchFamily="18" charset="0"/>
              </a:rPr>
              <a:t>i</a:t>
            </a:r>
            <a:r>
              <a:rPr lang="ro-RO" sz="3600" b="1" dirty="0" smtClean="0">
                <a:latin typeface="Times New Roman" pitchFamily="18" charset="0"/>
                <a:cs typeface="Times New Roman" pitchFamily="18" charset="0"/>
              </a:rPr>
              <a:t> î</a:t>
            </a:r>
            <a:r>
              <a:rPr lang="vi-VN" sz="3600" b="1" dirty="0" smtClean="0">
                <a:latin typeface="Times New Roman" pitchFamily="18" charset="0"/>
                <a:cs typeface="Times New Roman" pitchFamily="18" charset="0"/>
              </a:rPr>
              <a:t>nc</a:t>
            </a:r>
            <a:r>
              <a:rPr lang="ro-RO" sz="3600" b="1" dirty="0" smtClean="0">
                <a:latin typeface="Times New Roman" pitchFamily="18" charset="0"/>
                <a:cs typeface="Times New Roman" pitchFamily="18" charset="0"/>
              </a:rPr>
              <a:t>ă</a:t>
            </a:r>
            <a:r>
              <a:rPr lang="vi-VN" sz="3600" b="1" dirty="0" smtClean="0">
                <a:latin typeface="Times New Roman" pitchFamily="18" charset="0"/>
                <a:cs typeface="Times New Roman" pitchFamily="18" charset="0"/>
              </a:rPr>
              <a:t>lzirea</a:t>
            </a:r>
            <a:r>
              <a:rPr lang="ro-RO" sz="3600" b="1" dirty="0" smtClean="0">
                <a:latin typeface="Times New Roman" pitchFamily="18" charset="0"/>
                <a:cs typeface="Times New Roman" pitchFamily="18" charset="0"/>
              </a:rPr>
              <a:t> </a:t>
            </a:r>
            <a:r>
              <a:rPr lang="vi-VN" sz="3600" b="1" dirty="0" smtClean="0">
                <a:latin typeface="Times New Roman" pitchFamily="18" charset="0"/>
                <a:cs typeface="Times New Roman" pitchFamily="18" charset="0"/>
              </a:rPr>
              <a:t>lag</a:t>
            </a:r>
            <a:r>
              <a:rPr lang="ro-RO" sz="3600" b="1" dirty="0" smtClean="0">
                <a:latin typeface="Times New Roman" pitchFamily="18" charset="0"/>
                <a:cs typeface="Times New Roman" pitchFamily="18" charset="0"/>
              </a:rPr>
              <a:t>ă</a:t>
            </a:r>
            <a:r>
              <a:rPr lang="vi-VN" sz="3600" b="1" dirty="0" smtClean="0">
                <a:latin typeface="Times New Roman" pitchFamily="18" charset="0"/>
                <a:cs typeface="Times New Roman" pitchFamily="18" charset="0"/>
              </a:rPr>
              <a:t>rului</a:t>
            </a:r>
            <a:endParaRPr lang="vi-VN" sz="36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24200"/>
            <a:ext cx="8915400" cy="1143000"/>
          </a:xfrm>
        </p:spPr>
        <p:txBody>
          <a:bodyPr>
            <a:normAutofit fontScale="90000"/>
          </a:bodyPr>
          <a:lstStyle/>
          <a:p>
            <a:pPr algn="l"/>
            <a:r>
              <a:rPr lang="ro-RO" sz="4000" b="1" dirty="0" smtClean="0">
                <a:latin typeface="Times New Roman" pitchFamily="18" charset="0"/>
                <a:cs typeface="Times New Roman" pitchFamily="18" charset="0"/>
              </a:rPr>
              <a:t>           </a:t>
            </a:r>
            <a:r>
              <a:rPr lang="ro-RO" sz="3600" b="1" dirty="0" smtClean="0">
                <a:latin typeface="Times New Roman" pitchFamily="18" charset="0"/>
                <a:cs typeface="Times New Roman" pitchFamily="18" charset="0"/>
              </a:rPr>
              <a:t>MATERIALE  FOLOSITE  LA    </a:t>
            </a:r>
            <a:br>
              <a:rPr lang="ro-RO" sz="36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        FABRICAREA  LAGĂRELOR  CU          </a:t>
            </a:r>
            <a:br>
              <a:rPr lang="ro-RO" sz="36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                         ALUNECARE</a:t>
            </a:r>
            <a:br>
              <a:rPr lang="ro-RO" sz="36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a:t>
            </a:r>
            <a:r>
              <a:rPr lang="ro-RO" sz="3100" b="1" dirty="0" smtClean="0">
                <a:latin typeface="Times New Roman" pitchFamily="18" charset="0"/>
                <a:cs typeface="Times New Roman" pitchFamily="18" charset="0"/>
              </a:rPr>
              <a:t>Elementul principal al unui lagăr este cuzinetul. Acesta se execută din materiale rezistente și ieftine și poate fi placat sau căptușit cu materiale antifricțiune:</a:t>
            </a: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t>
            </a:r>
            <a:r>
              <a:rPr lang="ro-RO" sz="3100" b="1" dirty="0" smtClean="0">
                <a:latin typeface="Times New Roman" pitchFamily="18" charset="0"/>
                <a:cs typeface="Times New Roman" pitchFamily="18" charset="0"/>
              </a:rPr>
              <a:t>bronzuri cu plumb: Pb-Cu, Pb-Sn-Cu</a:t>
            </a:r>
            <a:br>
              <a:rPr lang="ro-RO" sz="3100" b="1"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a:t>
            </a:r>
            <a:r>
              <a:rPr lang="ro-RO" sz="3100" b="1" dirty="0" smtClean="0">
                <a:latin typeface="Times New Roman" pitchFamily="18" charset="0"/>
                <a:cs typeface="Times New Roman" pitchFamily="18" charset="0"/>
              </a:rPr>
              <a:t> bronzuri speciale: </a:t>
            </a:r>
            <a:r>
              <a:rPr lang="ro-RO" sz="2700" b="1" dirty="0" smtClean="0">
                <a:latin typeface="Times New Roman" pitchFamily="18" charset="0"/>
                <a:cs typeface="Times New Roman" pitchFamily="18" charset="0"/>
              </a:rPr>
              <a:t>Cu-Pb-Sn-Ni, Cu-Pb-Sn-Ni-Zn</a:t>
            </a:r>
            <a:r>
              <a:rPr lang="ro-RO" sz="3100" b="1" dirty="0" smtClean="0">
                <a:latin typeface="Times New Roman" pitchFamily="18" charset="0"/>
                <a:cs typeface="Times New Roman" pitchFamily="18" charset="0"/>
              </a:rPr>
              <a:t/>
            </a:r>
            <a:br>
              <a:rPr lang="ro-RO" sz="3100" b="1"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t>
            </a:r>
            <a:r>
              <a:rPr lang="ro-RO" sz="3100" b="1" dirty="0" smtClean="0">
                <a:latin typeface="Times New Roman" pitchFamily="18" charset="0"/>
                <a:cs typeface="Times New Roman" pitchFamily="18" charset="0"/>
              </a:rPr>
              <a:t>aliaje de aluminiu cu Pb, Sn, Zn</a:t>
            </a:r>
            <a:br>
              <a:rPr lang="ro-RO" sz="3100" b="1" dirty="0" smtClean="0">
                <a:latin typeface="Times New Roman" pitchFamily="18" charset="0"/>
                <a:cs typeface="Times New Roman" pitchFamily="18" charset="0"/>
              </a:rPr>
            </a:br>
            <a:r>
              <a:rPr lang="ro-RO" sz="3100" b="1" dirty="0" smtClean="0">
                <a:latin typeface="Times New Roman" pitchFamily="18" charset="0"/>
                <a:cs typeface="Times New Roman" pitchFamily="18" charset="0"/>
              </a:rPr>
              <a:t>- aliaje pe bază de staniu: Y-Sn 83, Y-Sn 80, Y-Sn 10</a:t>
            </a:r>
            <a:br>
              <a:rPr lang="ro-RO" sz="3100" b="1" dirty="0" smtClean="0">
                <a:latin typeface="Times New Roman" pitchFamily="18" charset="0"/>
                <a:cs typeface="Times New Roman" pitchFamily="18" charset="0"/>
              </a:rPr>
            </a:br>
            <a:r>
              <a:rPr lang="ro-RO" sz="3100" b="1" dirty="0" smtClean="0">
                <a:latin typeface="Times New Roman" pitchFamily="18" charset="0"/>
                <a:cs typeface="Times New Roman" pitchFamily="18" charset="0"/>
              </a:rPr>
              <a:t>- materiale antifricțiune obținute prin sinterizarea pulberilor de Fe, Cu, Sn, Pb, C (grafit) </a:t>
            </a:r>
            <a:br>
              <a:rPr lang="ro-RO" sz="3100" b="1" dirty="0" smtClean="0">
                <a:latin typeface="Times New Roman" pitchFamily="18" charset="0"/>
                <a:cs typeface="Times New Roman" pitchFamily="18" charset="0"/>
              </a:rPr>
            </a:br>
            <a:r>
              <a:rPr lang="ro-RO" sz="3100" b="1" dirty="0" smtClean="0">
                <a:latin typeface="Times New Roman" pitchFamily="18" charset="0"/>
                <a:cs typeface="Times New Roman" pitchFamily="18" charset="0"/>
              </a:rPr>
              <a:t>- materiale nemetalice: materiale plastice, cauciuc, materiale ceramice, grafit</a:t>
            </a:r>
            <a:br>
              <a:rPr lang="ro-RO" sz="3100" b="1" dirty="0" smtClean="0">
                <a:latin typeface="Times New Roman" pitchFamily="18" charset="0"/>
                <a:cs typeface="Times New Roman" pitchFamily="18" charset="0"/>
              </a:rPr>
            </a:br>
            <a:endParaRPr lang="ro-RO"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Montarea lagărelor de alunecare - Motorservice Group - YouTube"/>
          <p:cNvPicPr>
            <a:picLocks noChangeAspect="1" noChangeArrowheads="1"/>
          </p:cNvPicPr>
          <p:nvPr/>
        </p:nvPicPr>
        <p:blipFill>
          <a:blip r:embed="rId2" cstate="print"/>
          <a:srcRect/>
          <a:stretch>
            <a:fillRect/>
          </a:stretch>
        </p:blipFill>
        <p:spPr bwMode="auto">
          <a:xfrm>
            <a:off x="-1" y="0"/>
            <a:ext cx="5825067" cy="3276600"/>
          </a:xfrm>
          <a:prstGeom prst="rect">
            <a:avLst/>
          </a:prstGeom>
          <a:noFill/>
        </p:spPr>
      </p:pic>
      <p:pic>
        <p:nvPicPr>
          <p:cNvPr id="3" name="Picture 20" descr="http://tssmecano.ro/produse/industriale/lagare%20de%20alunecare/4t.jpg"/>
          <p:cNvPicPr>
            <a:picLocks noChangeAspect="1" noChangeArrowheads="1"/>
          </p:cNvPicPr>
          <p:nvPr/>
        </p:nvPicPr>
        <p:blipFill>
          <a:blip r:embed="rId3" cstate="print"/>
          <a:srcRect/>
          <a:stretch>
            <a:fillRect/>
          </a:stretch>
        </p:blipFill>
        <p:spPr bwMode="auto">
          <a:xfrm>
            <a:off x="5181600" y="225878"/>
            <a:ext cx="3962400" cy="2688775"/>
          </a:xfrm>
          <a:prstGeom prst="rect">
            <a:avLst/>
          </a:prstGeom>
          <a:noFill/>
        </p:spPr>
      </p:pic>
      <p:pic>
        <p:nvPicPr>
          <p:cNvPr id="32770" name="Picture 2" descr="Lagãre de alunecare, bucse autolubrifiante si acoperiri polimerice ..."/>
          <p:cNvPicPr>
            <a:picLocks noChangeAspect="1" noChangeArrowheads="1"/>
          </p:cNvPicPr>
          <p:nvPr/>
        </p:nvPicPr>
        <p:blipFill>
          <a:blip r:embed="rId4" cstate="print"/>
          <a:srcRect/>
          <a:stretch>
            <a:fillRect/>
          </a:stretch>
        </p:blipFill>
        <p:spPr bwMode="auto">
          <a:xfrm>
            <a:off x="1600200" y="3352799"/>
            <a:ext cx="5824843" cy="350520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ro-RO" sz="3600" b="1" dirty="0" smtClean="0">
                <a:latin typeface="Times New Roman" pitchFamily="18" charset="0"/>
                <a:cs typeface="Times New Roman" pitchFamily="18" charset="0"/>
              </a:rPr>
              <a:t>DOMENII  DE  UTILIZARE  PENTRU LAGĂRELE  CU  ALUNECARE</a:t>
            </a:r>
            <a:br>
              <a:rPr lang="ro-RO" sz="3600" b="1" dirty="0" smtClean="0">
                <a:latin typeface="Times New Roman" pitchFamily="18" charset="0"/>
                <a:cs typeface="Times New Roman" pitchFamily="18" charset="0"/>
              </a:rPr>
            </a:br>
            <a:endParaRPr lang="ro-RO" sz="3600" b="1" dirty="0">
              <a:latin typeface="Times New Roman" pitchFamily="18" charset="0"/>
              <a:cs typeface="Times New Roman" pitchFamily="18" charset="0"/>
            </a:endParaRPr>
          </a:p>
        </p:txBody>
      </p:sp>
      <p:pic>
        <p:nvPicPr>
          <p:cNvPr id="4098" name="Picture 2" descr="Zwenkwiel voor stoelen met grijs zacht loopvlak met bevestigingsplaat"/>
          <p:cNvPicPr>
            <a:picLocks noChangeAspect="1" noChangeArrowheads="1"/>
          </p:cNvPicPr>
          <p:nvPr/>
        </p:nvPicPr>
        <p:blipFill>
          <a:blip r:embed="rId2" cstate="print"/>
          <a:srcRect/>
          <a:stretch>
            <a:fillRect/>
          </a:stretch>
        </p:blipFill>
        <p:spPr bwMode="auto">
          <a:xfrm>
            <a:off x="0" y="1371600"/>
            <a:ext cx="2743200" cy="2306527"/>
          </a:xfrm>
          <a:prstGeom prst="rect">
            <a:avLst/>
          </a:prstGeom>
          <a:noFill/>
        </p:spPr>
      </p:pic>
      <p:pic>
        <p:nvPicPr>
          <p:cNvPr id="4100" name="Picture 4" descr="Meubelwiel Zacht op Frame 30 mm - scherp geprijsd!"/>
          <p:cNvPicPr>
            <a:picLocks noChangeAspect="1" noChangeArrowheads="1"/>
          </p:cNvPicPr>
          <p:nvPr/>
        </p:nvPicPr>
        <p:blipFill>
          <a:blip r:embed="rId3" cstate="print"/>
          <a:srcRect/>
          <a:stretch>
            <a:fillRect/>
          </a:stretch>
        </p:blipFill>
        <p:spPr bwMode="auto">
          <a:xfrm>
            <a:off x="0" y="4324266"/>
            <a:ext cx="2590800" cy="2533734"/>
          </a:xfrm>
          <a:prstGeom prst="rect">
            <a:avLst/>
          </a:prstGeom>
          <a:noFill/>
        </p:spPr>
      </p:pic>
      <p:pic>
        <p:nvPicPr>
          <p:cNvPr id="4102" name="Picture 6" descr="Wagner wiel diam. 30 mm x 105 mm - 2 stuks"/>
          <p:cNvPicPr>
            <a:picLocks noChangeAspect="1" noChangeArrowheads="1"/>
          </p:cNvPicPr>
          <p:nvPr/>
        </p:nvPicPr>
        <p:blipFill>
          <a:blip r:embed="rId4" cstate="print"/>
          <a:srcRect/>
          <a:stretch>
            <a:fillRect/>
          </a:stretch>
        </p:blipFill>
        <p:spPr bwMode="auto">
          <a:xfrm>
            <a:off x="2819400" y="2362200"/>
            <a:ext cx="2514600" cy="2514600"/>
          </a:xfrm>
          <a:prstGeom prst="rect">
            <a:avLst/>
          </a:prstGeom>
          <a:noFill/>
        </p:spPr>
      </p:pic>
      <p:sp>
        <p:nvSpPr>
          <p:cNvPr id="4104" name="AutoShape 8" descr="Hjul Miller Svart 50m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sp>
        <p:nvSpPr>
          <p:cNvPr id="4106" name="AutoShape 10" descr="Hjul Miller Svart 50m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sp>
        <p:nvSpPr>
          <p:cNvPr id="4108" name="AutoShape 12" descr="SIDAD - Ventilatoare si Exhaustoare - Vibro Syste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pic>
        <p:nvPicPr>
          <p:cNvPr id="4110" name="Picture 14" descr="SIDAD - Ventilatoare si Exhaustoare - Vibro System"/>
          <p:cNvPicPr>
            <a:picLocks noChangeAspect="1" noChangeArrowheads="1"/>
          </p:cNvPicPr>
          <p:nvPr/>
        </p:nvPicPr>
        <p:blipFill>
          <a:blip r:embed="rId5" cstate="print"/>
          <a:srcRect/>
          <a:stretch>
            <a:fillRect/>
          </a:stretch>
        </p:blipFill>
        <p:spPr bwMode="auto">
          <a:xfrm>
            <a:off x="4165936" y="4571999"/>
            <a:ext cx="4978064" cy="2286001"/>
          </a:xfrm>
          <a:prstGeom prst="rect">
            <a:avLst/>
          </a:prstGeom>
          <a:noFill/>
        </p:spPr>
      </p:pic>
      <p:pic>
        <p:nvPicPr>
          <p:cNvPr id="4114" name="Picture 18" descr="TRIXIE Castors for Transport Box Skudo, Car Box, Flight Box"/>
          <p:cNvPicPr>
            <a:picLocks noChangeAspect="1" noChangeArrowheads="1"/>
          </p:cNvPicPr>
          <p:nvPr/>
        </p:nvPicPr>
        <p:blipFill>
          <a:blip r:embed="rId6" cstate="print"/>
          <a:srcRect/>
          <a:stretch>
            <a:fillRect/>
          </a:stretch>
        </p:blipFill>
        <p:spPr bwMode="auto">
          <a:xfrm>
            <a:off x="5639243" y="1219200"/>
            <a:ext cx="3504757" cy="2057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Lagăr cu depunere - MotoFocus.ro"/>
          <p:cNvPicPr>
            <a:picLocks noChangeAspect="1" noChangeArrowheads="1"/>
          </p:cNvPicPr>
          <p:nvPr/>
        </p:nvPicPr>
        <p:blipFill>
          <a:blip r:embed="rId2" cstate="print"/>
          <a:srcRect/>
          <a:stretch>
            <a:fillRect/>
          </a:stretch>
        </p:blipFill>
        <p:spPr bwMode="auto">
          <a:xfrm>
            <a:off x="4975194" y="3352800"/>
            <a:ext cx="4168806" cy="3505200"/>
          </a:xfrm>
          <a:prstGeom prst="rect">
            <a:avLst/>
          </a:prstGeom>
          <a:noFill/>
        </p:spPr>
      </p:pic>
      <p:pic>
        <p:nvPicPr>
          <p:cNvPr id="3" name="Picture 16" descr="Asamblarea lagarelor cu alunecare - e-Pedia"/>
          <p:cNvPicPr>
            <a:picLocks noChangeAspect="1" noChangeArrowheads="1"/>
          </p:cNvPicPr>
          <p:nvPr/>
        </p:nvPicPr>
        <p:blipFill>
          <a:blip r:embed="rId3" cstate="print"/>
          <a:srcRect/>
          <a:stretch>
            <a:fillRect/>
          </a:stretch>
        </p:blipFill>
        <p:spPr bwMode="auto">
          <a:xfrm>
            <a:off x="4750848" y="0"/>
            <a:ext cx="4393152" cy="2514600"/>
          </a:xfrm>
          <a:prstGeom prst="rect">
            <a:avLst/>
          </a:prstGeom>
          <a:noFill/>
        </p:spPr>
      </p:pic>
      <p:pic>
        <p:nvPicPr>
          <p:cNvPr id="34820" name="Picture 4" descr="Bielă - Wikiwand"/>
          <p:cNvPicPr>
            <a:picLocks noChangeAspect="1" noChangeArrowheads="1"/>
          </p:cNvPicPr>
          <p:nvPr/>
        </p:nvPicPr>
        <p:blipFill>
          <a:blip r:embed="rId4" cstate="print"/>
          <a:srcRect/>
          <a:stretch>
            <a:fillRect/>
          </a:stretch>
        </p:blipFill>
        <p:spPr bwMode="auto">
          <a:xfrm>
            <a:off x="685800" y="1296735"/>
            <a:ext cx="3962400" cy="5561265"/>
          </a:xfrm>
          <a:prstGeom prst="rect">
            <a:avLst/>
          </a:prstGeom>
          <a:noFill/>
        </p:spPr>
      </p:pic>
      <p:pic>
        <p:nvPicPr>
          <p:cNvPr id="34822" name="Picture 6" descr="Set cuzineti biela John Deere - BECOMAGRI"/>
          <p:cNvPicPr>
            <a:picLocks noChangeAspect="1" noChangeArrowheads="1"/>
          </p:cNvPicPr>
          <p:nvPr/>
        </p:nvPicPr>
        <p:blipFill>
          <a:blip r:embed="rId5" cstate="print"/>
          <a:srcRect/>
          <a:stretch>
            <a:fillRect/>
          </a:stretch>
        </p:blipFill>
        <p:spPr bwMode="auto">
          <a:xfrm>
            <a:off x="533400" y="0"/>
            <a:ext cx="2476500" cy="184785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953000"/>
            <a:ext cx="83058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defRPr/>
            </a:pPr>
            <a:r>
              <a:rPr lang="en-US" sz="4800" b="1" dirty="0" smtClean="0">
                <a:latin typeface="Lucida Handwriting" pitchFamily="66" charset="0"/>
              </a:rPr>
              <a:t>         </a:t>
            </a:r>
            <a:r>
              <a:rPr lang="en-US" sz="5400" b="1" dirty="0" smtClean="0">
                <a:latin typeface="Lucida Handwriting" pitchFamily="66" charset="0"/>
              </a:rPr>
              <a:t>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r>
            <a:br>
              <a:rPr lang="en-US" sz="5400" b="1" dirty="0" smtClean="0">
                <a:latin typeface="Lucida Handwriting" pitchFamily="66" charset="0"/>
              </a:rPr>
            </a:br>
            <a:r>
              <a:rPr lang="en-US" sz="5400" b="1" dirty="0" smtClean="0">
                <a:latin typeface="Lucida Handwriting" pitchFamily="66" charset="0"/>
              </a:rPr>
              <a:t>				</a:t>
            </a:r>
            <a:br>
              <a:rPr lang="en-US" sz="5400" b="1" dirty="0" smtClean="0">
                <a:latin typeface="Lucida Handwriting" pitchFamily="66" charset="0"/>
              </a:rPr>
            </a:br>
            <a:r>
              <a:rPr lang="en-US" sz="5400" b="1" dirty="0" smtClean="0">
                <a:latin typeface="Lucida Handwriting" pitchFamily="66" charset="0"/>
              </a:rPr>
              <a:t>			</a:t>
            </a:r>
            <a:endParaRPr lang="ro-RO" b="1" dirty="0">
              <a:solidFill>
                <a:srgbClr val="FF00FF"/>
              </a:solidFill>
            </a:endParaRPr>
          </a:p>
        </p:txBody>
      </p:sp>
      <p:sp>
        <p:nvSpPr>
          <p:cNvPr id="5" name="Rectangle 4"/>
          <p:cNvSpPr/>
          <p:nvPr/>
        </p:nvSpPr>
        <p:spPr>
          <a:xfrm>
            <a:off x="0" y="762000"/>
            <a:ext cx="9144000" cy="5755422"/>
          </a:xfrm>
          <a:prstGeom prst="rect">
            <a:avLst/>
          </a:prstGeom>
        </p:spPr>
        <p:txBody>
          <a:bodyPr wrap="square">
            <a:spAutoFit/>
            <a:scene3d>
              <a:camera prst="orthographicFront"/>
              <a:lightRig rig="threePt" dir="t"/>
            </a:scene3d>
            <a:sp3d extrusionH="57150">
              <a:bevelT w="69850" h="69850" prst="divot"/>
            </a:sp3d>
          </a:bodyPr>
          <a:lstStyle/>
          <a:p>
            <a:r>
              <a:rPr lang="ro-RO" sz="8000" b="1" dirty="0" smtClean="0">
                <a:solidFill>
                  <a:srgbClr val="FF0000"/>
                </a:solidFill>
                <a:latin typeface="Lucida Handwriting" pitchFamily="66" charset="0"/>
              </a:rPr>
              <a:t>            </a:t>
            </a:r>
            <a:r>
              <a:rPr lang="en-US" sz="6000" b="1" i="1" dirty="0" smtClean="0">
                <a:solidFill>
                  <a:srgbClr val="FF0000"/>
                </a:solidFill>
                <a:effectLst>
                  <a:reflection blurRad="6350" stA="60000" endA="900" endPos="58000" dir="5400000" sy="-100000" algn="bl" rotWithShape="0"/>
                </a:effectLst>
                <a:latin typeface="Lucida Handwriting" pitchFamily="66" charset="0"/>
              </a:rPr>
              <a:t>GATA</a:t>
            </a:r>
            <a:r>
              <a:rPr lang="en-US" sz="8800" b="1" i="1" dirty="0" smtClean="0">
                <a:solidFill>
                  <a:srgbClr val="00B0F0"/>
                </a:solidFill>
                <a:effectLst>
                  <a:reflection blurRad="6350" stA="60000" endA="900" endPos="58000" dir="5400000" sy="-100000" algn="bl" rotWithShape="0"/>
                </a:effectLst>
                <a:latin typeface="Lucida Handwriting" pitchFamily="66" charset="0"/>
              </a:rPr>
              <a:t>!</a:t>
            </a:r>
            <a:r>
              <a:rPr lang="en-US" sz="8800" b="1" i="1" dirty="0" smtClean="0">
                <a:solidFill>
                  <a:srgbClr val="00B050"/>
                </a:solidFill>
                <a:effectLst>
                  <a:reflection blurRad="6350" stA="60000" endA="900" endPos="58000" dir="5400000" sy="-100000" algn="bl" rotWithShape="0"/>
                </a:effectLst>
                <a:latin typeface="Lucida Handwriting" pitchFamily="66" charset="0"/>
              </a:rPr>
              <a:t> </a:t>
            </a:r>
            <a:endParaRPr lang="ro-RO" sz="5400" b="1" i="1" dirty="0" smtClean="0">
              <a:effectLst>
                <a:reflection blurRad="6350" stA="60000" endA="900" endPos="58000" dir="5400000" sy="-100000" algn="bl" rotWithShape="0"/>
              </a:effectLst>
              <a:latin typeface="Lucida Handwriting" pitchFamily="66" charset="0"/>
            </a:endParaRPr>
          </a:p>
          <a:p>
            <a:r>
              <a:rPr lang="en-US" sz="5400" b="1" i="1" dirty="0" smtClean="0">
                <a:effectLst>
                  <a:reflection blurRad="6350" stA="60000" endA="900" endPos="58000" dir="5400000" sy="-100000" algn="bl" rotWithShape="0"/>
                </a:effectLst>
                <a:latin typeface="Lucida Handwriting" pitchFamily="66" charset="0"/>
              </a:rPr>
              <a:t/>
            </a:r>
            <a:br>
              <a:rPr lang="en-US" sz="5400" b="1" i="1" dirty="0" smtClean="0">
                <a:effectLst>
                  <a:reflection blurRad="6350" stA="60000" endA="900" endPos="58000" dir="5400000" sy="-100000" algn="bl" rotWithShape="0"/>
                </a:effectLst>
                <a:latin typeface="Lucida Handwriting" pitchFamily="66" charset="0"/>
              </a:rPr>
            </a:br>
            <a:r>
              <a:rPr lang="ro-RO" sz="5400" b="1" i="1" dirty="0" smtClean="0">
                <a:effectLst>
                  <a:reflection blurRad="6350" stA="60000" endA="900" endPos="58000" dir="5400000" sy="-100000" algn="bl" rotWithShape="0"/>
                </a:effectLst>
                <a:latin typeface="Lucida Handwriting" pitchFamily="66" charset="0"/>
              </a:rPr>
              <a:t> </a:t>
            </a:r>
            <a:r>
              <a:rPr lang="ro-RO" sz="5400" b="1" i="1" dirty="0" smtClean="0">
                <a:solidFill>
                  <a:srgbClr val="CC6600"/>
                </a:solidFill>
                <a:effectLst>
                  <a:reflection blurRad="6350" stA="60000" endA="900" endPos="58000" dir="5400000" sy="-100000" algn="bl" rotWithShape="0"/>
                </a:effectLst>
                <a:latin typeface="Lucida Calligraphy" pitchFamily="66" charset="0"/>
              </a:rPr>
              <a:t>ATÂT  A  FOST </a:t>
            </a:r>
            <a:r>
              <a:rPr lang="en-US" sz="8800" b="1" i="1" dirty="0" smtClean="0">
                <a:solidFill>
                  <a:srgbClr val="00B050"/>
                </a:solidFill>
                <a:effectLst>
                  <a:reflection blurRad="6350" stA="60000" endA="900" endPos="58000" dir="5400000" sy="-100000" algn="bl" rotWithShape="0"/>
                </a:effectLst>
                <a:latin typeface="Lucida Calligraphy" pitchFamily="66" charset="0"/>
              </a:rPr>
              <a:t>!</a:t>
            </a:r>
            <a:r>
              <a:rPr lang="ro-RO" sz="8800" b="1" i="1" dirty="0" smtClean="0">
                <a:solidFill>
                  <a:srgbClr val="00B050"/>
                </a:solidFill>
                <a:effectLst>
                  <a:reflection blurRad="6350" stA="60000" endA="900" endPos="58000" dir="5400000" sy="-100000" algn="bl" rotWithShape="0"/>
                </a:effectLst>
                <a:latin typeface="Lucida Calligraphy" pitchFamily="66" charset="0"/>
              </a:rPr>
              <a:t> </a:t>
            </a:r>
            <a:r>
              <a:rPr lang="en-US" sz="13800" b="1" i="1" dirty="0" smtClean="0">
                <a:solidFill>
                  <a:srgbClr val="00B050"/>
                </a:solidFill>
                <a:effectLst>
                  <a:reflection blurRad="6350" stA="60000" endA="900" endPos="58000" dir="5400000" sy="-100000" algn="bl" rotWithShape="0"/>
                </a:effectLst>
                <a:latin typeface="Bradley Hand ITC" pitchFamily="66" charset="0"/>
              </a:rPr>
              <a:t/>
            </a:r>
            <a:br>
              <a:rPr lang="en-US" sz="13800" b="1" i="1" dirty="0" smtClean="0">
                <a:solidFill>
                  <a:srgbClr val="00B050"/>
                </a:solidFill>
                <a:effectLst>
                  <a:reflection blurRad="6350" stA="60000" endA="900" endPos="58000" dir="5400000" sy="-100000" algn="bl" rotWithShape="0"/>
                </a:effectLst>
                <a:latin typeface="Bradley Hand ITC" pitchFamily="66" charset="0"/>
              </a:rPr>
            </a:br>
            <a:r>
              <a:rPr lang="ro-RO" sz="13800" b="1" i="1" dirty="0" smtClean="0">
                <a:solidFill>
                  <a:srgbClr val="00B050"/>
                </a:solidFill>
                <a:effectLst>
                  <a:reflection blurRad="6350" stA="60000" endA="900" endPos="58000" dir="5400000" sy="-100000" algn="bl" rotWithShape="0"/>
                </a:effectLst>
                <a:latin typeface="Bradley Hand ITC" pitchFamily="66" charset="0"/>
              </a:rPr>
              <a:t>  </a:t>
            </a:r>
            <a:r>
              <a:rPr lang="ro-RO" sz="5400" b="1" i="1" dirty="0" smtClean="0">
                <a:solidFill>
                  <a:srgbClr val="0070C0"/>
                </a:solidFill>
                <a:effectLst>
                  <a:reflection blurRad="6350" stA="60000" endA="900" endPos="58000" dir="5400000" sy="-100000" algn="bl" rotWithShape="0"/>
                </a:effectLst>
                <a:latin typeface="Lucida Calligraphy" pitchFamily="66" charset="0"/>
              </a:rPr>
              <a:t>ÎNTREB</a:t>
            </a:r>
            <a:r>
              <a:rPr lang="ro-RO" sz="5400" b="1" i="1" dirty="0" smtClean="0">
                <a:solidFill>
                  <a:srgbClr val="0070C0"/>
                </a:solidFill>
                <a:effectLst>
                  <a:reflection blurRad="6350" stA="60000" endA="900" endPos="58000" dir="5400000" sy="-100000" algn="bl" rotWithShape="0"/>
                </a:effectLst>
                <a:latin typeface="Lucida Calligraphy"/>
              </a:rPr>
              <a:t>Ã</a:t>
            </a:r>
            <a:r>
              <a:rPr lang="ro-RO" sz="5400" b="1" i="1" dirty="0" smtClean="0">
                <a:solidFill>
                  <a:srgbClr val="0070C0"/>
                </a:solidFill>
                <a:effectLst>
                  <a:reflection blurRad="6350" stA="60000" endA="900" endPos="58000" dir="5400000" sy="-100000" algn="bl" rotWithShape="0"/>
                </a:effectLst>
                <a:latin typeface="Lucida Calligraphy" pitchFamily="66" charset="0"/>
              </a:rPr>
              <a:t>RI </a:t>
            </a:r>
            <a:r>
              <a:rPr lang="en-US" sz="11500" b="1" i="1" dirty="0" smtClean="0">
                <a:solidFill>
                  <a:srgbClr val="FF00FF"/>
                </a:solidFill>
                <a:effectLst>
                  <a:reflection blurRad="6350" stA="60000" endA="900" endPos="58000" dir="5400000" sy="-100000" algn="bl" rotWithShape="0"/>
                </a:effectLst>
                <a:latin typeface="Bradley Hand ITC" pitchFamily="66" charset="0"/>
              </a:rPr>
              <a:t>?</a:t>
            </a:r>
            <a:r>
              <a:rPr lang="ro-RO" sz="11500" b="1" i="1" dirty="0" smtClean="0">
                <a:solidFill>
                  <a:srgbClr val="FF00FF"/>
                </a:solidFill>
                <a:effectLst>
                  <a:reflection blurRad="6350" stA="60000" endA="900" endPos="58000" dir="5400000" sy="-100000" algn="bl" rotWithShape="0"/>
                </a:effectLst>
                <a:latin typeface="Bradley Hand ITC" pitchFamily="66" charset="0"/>
              </a:rPr>
              <a:t> </a:t>
            </a:r>
            <a:endParaRPr lang="ro-RO" sz="6000" b="1" i="1" dirty="0">
              <a:effectLst>
                <a:reflection blurRad="6350" stA="60000" endA="900" endPos="58000" dir="5400000" sy="-100000" algn="bl" rotWithShape="0"/>
              </a:effectLst>
            </a:endParaRPr>
          </a:p>
        </p:txBody>
      </p:sp>
      <p:pic>
        <p:nvPicPr>
          <p:cNvPr id="6" name="Picture 5" descr="C:\Users\Samsung\Desktop\OPERATORI ECONOMICI 2019\images.jpg"/>
          <p:cNvPicPr>
            <a:picLocks noChangeAspect="1" noChangeArrowheads="1"/>
          </p:cNvPicPr>
          <p:nvPr/>
        </p:nvPicPr>
        <p:blipFill>
          <a:blip r:embed="rId2" cstate="print"/>
          <a:srcRect/>
          <a:stretch>
            <a:fillRect/>
          </a:stretch>
        </p:blipFill>
        <p:spPr bwMode="auto">
          <a:xfrm rot="21378902">
            <a:off x="104439" y="104439"/>
            <a:ext cx="3358014" cy="3358014"/>
          </a:xfrm>
          <a:prstGeom prst="ellipse">
            <a:avLst/>
          </a:prstGeom>
          <a:ln>
            <a:noFill/>
          </a:ln>
          <a:effectLst>
            <a:softEdge rad="112500"/>
          </a:effectLst>
        </p:spPr>
      </p:pic>
      <p:pic>
        <p:nvPicPr>
          <p:cNvPr id="7" name="Picture 14" descr="Imagine similară"/>
          <p:cNvPicPr>
            <a:picLocks noChangeAspect="1" noChangeArrowheads="1"/>
          </p:cNvPicPr>
          <p:nvPr/>
        </p:nvPicPr>
        <p:blipFill>
          <a:blip r:embed="rId3" cstate="print"/>
          <a:srcRect/>
          <a:stretch>
            <a:fillRect/>
          </a:stretch>
        </p:blipFill>
        <p:spPr bwMode="auto">
          <a:xfrm>
            <a:off x="6934200" y="3276600"/>
            <a:ext cx="2209800" cy="297180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r>
              <a:rPr lang="ro-RO" sz="4000" b="1" dirty="0" smtClean="0">
                <a:latin typeface="Times New Roman" pitchFamily="18" charset="0"/>
                <a:cs typeface="Times New Roman" pitchFamily="18" charset="0"/>
              </a:rPr>
              <a:t>LAGĂRE CU ALUNECARE</a:t>
            </a:r>
            <a:endParaRPr lang="ro-RO" sz="4000" b="1" dirty="0">
              <a:latin typeface="Times New Roman" pitchFamily="18" charset="0"/>
              <a:cs typeface="Times New Roman" pitchFamily="18" charset="0"/>
            </a:endParaRPr>
          </a:p>
        </p:txBody>
      </p:sp>
      <p:sp>
        <p:nvSpPr>
          <p:cNvPr id="16388" name="AutoShape 4" descr="Lagăr din metal compozit vs. lagăr de alunecare din polimer iglidu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pic>
        <p:nvPicPr>
          <p:cNvPr id="16398" name="Picture 14" descr="Montarea lagărelor de alunecare - Motorservice Group - YouTube"/>
          <p:cNvPicPr>
            <a:picLocks noChangeAspect="1" noChangeArrowheads="1"/>
          </p:cNvPicPr>
          <p:nvPr/>
        </p:nvPicPr>
        <p:blipFill>
          <a:blip r:embed="rId2" cstate="print"/>
          <a:srcRect/>
          <a:stretch>
            <a:fillRect/>
          </a:stretch>
        </p:blipFill>
        <p:spPr bwMode="auto">
          <a:xfrm>
            <a:off x="0" y="1066800"/>
            <a:ext cx="3886200" cy="2185988"/>
          </a:xfrm>
          <a:prstGeom prst="rect">
            <a:avLst/>
          </a:prstGeom>
          <a:noFill/>
        </p:spPr>
      </p:pic>
      <p:sp>
        <p:nvSpPr>
          <p:cNvPr id="16400" name="AutoShape 16" descr="Tss Mecano Solutions - Produse Diver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sp>
        <p:nvSpPr>
          <p:cNvPr id="16402" name="AutoShape 18" descr="Tss Mecano Solutions - Produse Diver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pic>
        <p:nvPicPr>
          <p:cNvPr id="16404" name="Picture 20" descr="http://tssmecano.ro/produse/industriale/lagare%20de%20alunecare/4t.jpg"/>
          <p:cNvPicPr>
            <a:picLocks noChangeAspect="1" noChangeArrowheads="1"/>
          </p:cNvPicPr>
          <p:nvPr/>
        </p:nvPicPr>
        <p:blipFill>
          <a:blip r:embed="rId3" cstate="print"/>
          <a:srcRect/>
          <a:stretch>
            <a:fillRect/>
          </a:stretch>
        </p:blipFill>
        <p:spPr bwMode="auto">
          <a:xfrm>
            <a:off x="0" y="4267200"/>
            <a:ext cx="3368839" cy="2286000"/>
          </a:xfrm>
          <a:prstGeom prst="rect">
            <a:avLst/>
          </a:prstGeom>
          <a:noFill/>
        </p:spPr>
      </p:pic>
      <p:pic>
        <p:nvPicPr>
          <p:cNvPr id="16406" name="Picture 22" descr="http://tssmecano.ro/produse/industriale/lagare%20de%20alunecare/1.jpg"/>
          <p:cNvPicPr>
            <a:picLocks noChangeAspect="1" noChangeArrowheads="1"/>
          </p:cNvPicPr>
          <p:nvPr/>
        </p:nvPicPr>
        <p:blipFill>
          <a:blip r:embed="rId4" cstate="print"/>
          <a:srcRect/>
          <a:stretch>
            <a:fillRect/>
          </a:stretch>
        </p:blipFill>
        <p:spPr bwMode="auto">
          <a:xfrm>
            <a:off x="7002285" y="685800"/>
            <a:ext cx="2141715" cy="1447800"/>
          </a:xfrm>
          <a:prstGeom prst="rect">
            <a:avLst/>
          </a:prstGeom>
          <a:noFill/>
        </p:spPr>
      </p:pic>
      <p:pic>
        <p:nvPicPr>
          <p:cNvPr id="16408" name="Picture 24" descr="Bucse de alunecare -Ricardo MI Impex"/>
          <p:cNvPicPr>
            <a:picLocks noChangeAspect="1" noChangeArrowheads="1"/>
          </p:cNvPicPr>
          <p:nvPr/>
        </p:nvPicPr>
        <p:blipFill>
          <a:blip r:embed="rId5" cstate="print"/>
          <a:srcRect/>
          <a:stretch>
            <a:fillRect/>
          </a:stretch>
        </p:blipFill>
        <p:spPr bwMode="auto">
          <a:xfrm>
            <a:off x="6934200" y="4618473"/>
            <a:ext cx="2209800" cy="2239528"/>
          </a:xfrm>
          <a:prstGeom prst="rect">
            <a:avLst/>
          </a:prstGeom>
          <a:noFill/>
        </p:spPr>
      </p:pic>
      <p:pic>
        <p:nvPicPr>
          <p:cNvPr id="16410" name="Picture 26" descr="Полиацеталь втулки купить, цены Москва"/>
          <p:cNvPicPr>
            <a:picLocks noChangeAspect="1" noChangeArrowheads="1"/>
          </p:cNvPicPr>
          <p:nvPr/>
        </p:nvPicPr>
        <p:blipFill>
          <a:blip r:embed="rId6" cstate="print"/>
          <a:srcRect/>
          <a:stretch>
            <a:fillRect/>
          </a:stretch>
        </p:blipFill>
        <p:spPr bwMode="auto">
          <a:xfrm>
            <a:off x="4114800" y="838200"/>
            <a:ext cx="2209800" cy="2209800"/>
          </a:xfrm>
          <a:prstGeom prst="rect">
            <a:avLst/>
          </a:prstGeom>
          <a:noFill/>
        </p:spPr>
      </p:pic>
      <p:pic>
        <p:nvPicPr>
          <p:cNvPr id="15362" name="Picture 2" descr="Lagare fara rulmenti LAGAR SNL 207 IMP SNL 207 IMP DIVERSE L..."/>
          <p:cNvPicPr>
            <a:picLocks noChangeAspect="1" noChangeArrowheads="1"/>
          </p:cNvPicPr>
          <p:nvPr/>
        </p:nvPicPr>
        <p:blipFill>
          <a:blip r:embed="rId7" cstate="print"/>
          <a:srcRect/>
          <a:stretch>
            <a:fillRect/>
          </a:stretch>
        </p:blipFill>
        <p:spPr bwMode="auto">
          <a:xfrm>
            <a:off x="3581400" y="3733800"/>
            <a:ext cx="3307078" cy="2362200"/>
          </a:xfrm>
          <a:prstGeom prst="rect">
            <a:avLst/>
          </a:prstGeom>
          <a:noFill/>
        </p:spPr>
      </p:pic>
      <p:pic>
        <p:nvPicPr>
          <p:cNvPr id="15364" name="Picture 4" descr="China Bucșă sinterizată, Filtru sinterizat, Muffler fabricat ..."/>
          <p:cNvPicPr>
            <a:picLocks noChangeAspect="1" noChangeArrowheads="1"/>
          </p:cNvPicPr>
          <p:nvPr/>
        </p:nvPicPr>
        <p:blipFill>
          <a:blip r:embed="rId8" cstate="print"/>
          <a:srcRect/>
          <a:stretch>
            <a:fillRect/>
          </a:stretch>
        </p:blipFill>
        <p:spPr bwMode="auto">
          <a:xfrm>
            <a:off x="6324600" y="2209800"/>
            <a:ext cx="2286000" cy="2286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5200"/>
            <a:ext cx="8915400" cy="1143000"/>
          </a:xfrm>
        </p:spPr>
        <p:txBody>
          <a:bodyPr>
            <a:normAutofit fontScale="90000"/>
          </a:bodyPr>
          <a:lstStyle/>
          <a:p>
            <a:pPr algn="l"/>
            <a:r>
              <a:rPr lang="ro-RO" b="1" dirty="0" smtClean="0">
                <a:latin typeface="Times New Roman" pitchFamily="18" charset="0"/>
                <a:cs typeface="Times New Roman" pitchFamily="18" charset="0"/>
              </a:rPr>
              <a:t>         OBIECTIVE URMĂRITE</a:t>
            </a:r>
            <a:br>
              <a:rPr lang="ro-RO" b="1" dirty="0" smtClean="0">
                <a:latin typeface="Times New Roman" pitchFamily="18" charset="0"/>
                <a:cs typeface="Times New Roman" pitchFamily="18" charset="0"/>
              </a:rPr>
            </a:br>
            <a:r>
              <a:rPr lang="ro-RO" sz="4000" dirty="0" smtClean="0">
                <a:latin typeface="Times New Roman" pitchFamily="18" charset="0"/>
                <a:cs typeface="Times New Roman" pitchFamily="18" charset="0"/>
              </a:rPr>
              <a:t/>
            </a:r>
            <a:br>
              <a:rPr lang="ro-RO" sz="4000"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Definirea lagărelor cu alunecare</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Rolul funcțional al lagărelor</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Condiții impuse lagărelor</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Clasificarea lagărelor</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Forme constructive</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Avantaje și dezavantaje </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Materiale folosite la fabricarea   </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lagărelor cu alunecare</a:t>
            </a:r>
            <a:br>
              <a:rPr lang="ro-RO" sz="4000" b="1" dirty="0" smtClean="0">
                <a:latin typeface="Times New Roman" pitchFamily="18" charset="0"/>
                <a:cs typeface="Times New Roman" pitchFamily="18" charset="0"/>
              </a:rPr>
            </a:br>
            <a:r>
              <a:rPr lang="ro-RO" sz="4000" b="1" dirty="0" smtClean="0">
                <a:latin typeface="Times New Roman" pitchFamily="18" charset="0"/>
                <a:cs typeface="Times New Roman" pitchFamily="18" charset="0"/>
              </a:rPr>
              <a:t>- Domenii de utilizare pentru lagărele cu alunecare</a:t>
            </a:r>
            <a:r>
              <a:rPr lang="ro-RO" sz="2800" dirty="0" smtClean="0">
                <a:latin typeface="Times New Roman" pitchFamily="18" charset="0"/>
                <a:cs typeface="Times New Roman" pitchFamily="18" charset="0"/>
              </a:rPr>
              <a:t/>
            </a:r>
            <a:br>
              <a:rPr lang="ro-RO" sz="2800" dirty="0" smtClean="0">
                <a:latin typeface="Times New Roman" pitchFamily="18" charset="0"/>
                <a:cs typeface="Times New Roman" pitchFamily="18" charset="0"/>
              </a:rPr>
            </a:br>
            <a:r>
              <a:rPr lang="ro-RO" dirty="0" smtClean="0">
                <a:latin typeface="Times New Roman" pitchFamily="18" charset="0"/>
                <a:cs typeface="Times New Roman" pitchFamily="18" charset="0"/>
              </a:rPr>
              <a:t/>
            </a:r>
            <a:br>
              <a:rPr lang="ro-RO" dirty="0" smtClean="0">
                <a:latin typeface="Times New Roman" pitchFamily="18" charset="0"/>
                <a:cs typeface="Times New Roman" pitchFamily="18" charset="0"/>
              </a:rPr>
            </a:br>
            <a:endParaRPr lang="ro-RO"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3200"/>
            <a:ext cx="8915400" cy="1143000"/>
          </a:xfrm>
        </p:spPr>
        <p:txBody>
          <a:bodyPr>
            <a:normAutofit fontScale="90000"/>
          </a:bodyPr>
          <a:lstStyle/>
          <a:p>
            <a:pPr algn="l"/>
            <a:r>
              <a:rPr lang="ro-RO" b="1" dirty="0" smtClean="0">
                <a:latin typeface="Times New Roman" pitchFamily="18" charset="0"/>
                <a:cs typeface="Times New Roman" pitchFamily="18" charset="0"/>
              </a:rPr>
              <a:t>	</a:t>
            </a:r>
            <a:r>
              <a:rPr lang="ro-RO" sz="4000" b="1" dirty="0" smtClean="0">
                <a:latin typeface="Times New Roman" pitchFamily="18" charset="0"/>
                <a:cs typeface="Times New Roman" pitchFamily="18" charset="0"/>
              </a:rPr>
              <a:t>DEFINIȚIE</a:t>
            </a:r>
            <a:r>
              <a:rPr lang="ro-RO" b="1" dirty="0" smtClean="0">
                <a:latin typeface="Times New Roman" pitchFamily="18" charset="0"/>
                <a:cs typeface="Times New Roman" pitchFamily="18" charset="0"/>
              </a:rPr>
              <a:t> – </a:t>
            </a:r>
            <a:r>
              <a:rPr lang="ro-RO" sz="4000" b="1" dirty="0" smtClean="0">
                <a:latin typeface="Times New Roman" pitchFamily="18" charset="0"/>
                <a:cs typeface="Times New Roman" pitchFamily="18" charset="0"/>
              </a:rPr>
              <a:t>Lagărele sunt organe de mașini care, împreună cu fusurile arborilor sau ale osiilor, formează cuple de rotație sau de oscilație.</a:t>
            </a:r>
            <a:br>
              <a:rPr lang="ro-RO" sz="4000" b="1" dirty="0" smtClean="0">
                <a:latin typeface="Times New Roman" pitchFamily="18" charset="0"/>
                <a:cs typeface="Times New Roman" pitchFamily="18" charset="0"/>
              </a:rPr>
            </a:br>
            <a:r>
              <a:rPr lang="ro-RO" b="1" dirty="0" smtClean="0">
                <a:latin typeface="Times New Roman" pitchFamily="18" charset="0"/>
                <a:cs typeface="Times New Roman" pitchFamily="18" charset="0"/>
              </a:rPr>
              <a:t/>
            </a:r>
            <a:br>
              <a:rPr lang="ro-RO" b="1" dirty="0" smtClean="0">
                <a:latin typeface="Times New Roman" pitchFamily="18" charset="0"/>
                <a:cs typeface="Times New Roman" pitchFamily="18" charset="0"/>
              </a:rPr>
            </a:br>
            <a:r>
              <a:rPr lang="ro-RO" b="1" dirty="0" smtClean="0">
                <a:latin typeface="Times New Roman" pitchFamily="18" charset="0"/>
                <a:cs typeface="Times New Roman" pitchFamily="18" charset="0"/>
              </a:rPr>
              <a:t>	</a:t>
            </a:r>
            <a:r>
              <a:rPr lang="ro-RO" sz="4000" b="1" dirty="0" smtClean="0">
                <a:latin typeface="Times New Roman" pitchFamily="18" charset="0"/>
                <a:cs typeface="Times New Roman" pitchFamily="18" charset="0"/>
              </a:rPr>
              <a:t>ROLUL FUNCȚIONAL - Lagărele sunt organe de mașini folosite ca reazeme pentru osii și arbori având rolul de preluare și transmitere a sarcinilor asupra postamentului sau corpului mașinii.</a:t>
            </a:r>
            <a:br>
              <a:rPr lang="ro-RO" sz="4000" b="1" dirty="0" smtClean="0">
                <a:latin typeface="Times New Roman" pitchFamily="18" charset="0"/>
                <a:cs typeface="Times New Roman" pitchFamily="18" charset="0"/>
              </a:rPr>
            </a:br>
            <a:endParaRPr lang="ro-RO" sz="40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95600"/>
            <a:ext cx="8915400" cy="1143000"/>
          </a:xfrm>
        </p:spPr>
        <p:txBody>
          <a:bodyPr>
            <a:noAutofit/>
          </a:bodyPr>
          <a:lstStyle/>
          <a:p>
            <a:pPr algn="l"/>
            <a:r>
              <a:rPr lang="ro-RO" sz="4000" b="1" dirty="0" smtClean="0">
                <a:latin typeface="Times New Roman" pitchFamily="18" charset="0"/>
                <a:cs typeface="Times New Roman" pitchFamily="18" charset="0"/>
              </a:rPr>
              <a:t>      </a:t>
            </a:r>
            <a:r>
              <a:rPr lang="ro-RO" sz="3600" b="1" dirty="0" smtClean="0">
                <a:latin typeface="Times New Roman" pitchFamily="18" charset="0"/>
                <a:cs typeface="Times New Roman" pitchFamily="18" charset="0"/>
              </a:rPr>
              <a:t>CONDIȚII IMPUSE LAGĂRELOR</a:t>
            </a: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frecarea să fie cât mai mică</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precizia să fie cât mai mare atunci când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elementul mobil se deplasează</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funcționarea să implice un joc destul de mic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pentru o variație cât mai mare de temperatură</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capacitate bună de preluare a sarcinilor</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funcționare bună în regimuri vibratorii și de șoc</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uzură mică și posibilitatea compensării ei</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execuție ușoară, montare și demontare ușoară</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construcție simplă și ieftină</a:t>
            </a:r>
            <a:endParaRPr lang="ro-RO" sz="40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14600"/>
            <a:ext cx="8915400" cy="1143000"/>
          </a:xfrm>
        </p:spPr>
        <p:txBody>
          <a:bodyPr>
            <a:normAutofit fontScale="90000"/>
          </a:bodyPr>
          <a:lstStyle/>
          <a:p>
            <a:pPr algn="l"/>
            <a:r>
              <a:rPr lang="ro-RO" b="1" dirty="0" smtClean="0">
                <a:latin typeface="Times New Roman" pitchFamily="18" charset="0"/>
                <a:cs typeface="Times New Roman" pitchFamily="18" charset="0"/>
              </a:rPr>
              <a:t>     </a:t>
            </a:r>
            <a:r>
              <a:rPr lang="ro-RO" sz="4000" b="1" dirty="0" smtClean="0">
                <a:latin typeface="Times New Roman" pitchFamily="18" charset="0"/>
                <a:cs typeface="Times New Roman" pitchFamily="18" charset="0"/>
              </a:rPr>
              <a:t>CLASIFICAREA LAGĂRELOR </a:t>
            </a: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a:r>
            <a:br>
              <a:rPr lang="ro-RO" sz="32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1. după tipul forțelor de frecare ce apar în timpul funcționării:</a:t>
            </a:r>
            <a:br>
              <a:rPr lang="ro-RO" sz="36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	- lagăre cu alunecare – forțele de frecare sunt de alunecare</a:t>
            </a:r>
            <a:br>
              <a:rPr lang="ro-RO" sz="36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	- lagăre cu rostogolire (rulmenții) – forțele de frecare sunt de rostogolire</a:t>
            </a:r>
            <a:br>
              <a:rPr lang="ro-RO" sz="3600" b="1" dirty="0" smtClean="0">
                <a:latin typeface="Times New Roman" pitchFamily="18" charset="0"/>
                <a:cs typeface="Times New Roman" pitchFamily="18" charset="0"/>
              </a:rPr>
            </a:br>
            <a:r>
              <a:rPr lang="ro-RO" b="1" dirty="0" smtClean="0">
                <a:latin typeface="Times New Roman" pitchFamily="18" charset="0"/>
                <a:cs typeface="Times New Roman" pitchFamily="18" charset="0"/>
              </a:rPr>
              <a:t/>
            </a:r>
            <a:br>
              <a:rPr lang="ro-RO" b="1" dirty="0" smtClean="0">
                <a:latin typeface="Times New Roman" pitchFamily="18" charset="0"/>
                <a:cs typeface="Times New Roman" pitchFamily="18" charset="0"/>
              </a:rPr>
            </a:br>
            <a:r>
              <a:rPr lang="ro-RO" b="1" dirty="0" smtClean="0">
                <a:latin typeface="Times New Roman" pitchFamily="18" charset="0"/>
                <a:cs typeface="Times New Roman" pitchFamily="18" charset="0"/>
              </a:rPr>
              <a:t/>
            </a:r>
            <a:br>
              <a:rPr lang="ro-RO"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a:t>
            </a:r>
            <a:br>
              <a:rPr lang="ro-RO" sz="3200" b="1" dirty="0" smtClean="0">
                <a:latin typeface="Times New Roman" pitchFamily="18" charset="0"/>
                <a:cs typeface="Times New Roman" pitchFamily="18" charset="0"/>
              </a:rPr>
            </a:br>
            <a:endParaRPr lang="ro-RO" sz="4000" b="1" dirty="0">
              <a:latin typeface="Times New Roman" pitchFamily="18" charset="0"/>
              <a:cs typeface="Times New Roman" pitchFamily="18" charset="0"/>
            </a:endParaRPr>
          </a:p>
        </p:txBody>
      </p:sp>
      <p:pic>
        <p:nvPicPr>
          <p:cNvPr id="21514" name="Picture 10" descr="Imagini pentru RULMENTI RADIAL-AXIALI"/>
          <p:cNvPicPr>
            <a:picLocks noChangeAspect="1" noChangeArrowheads="1"/>
          </p:cNvPicPr>
          <p:nvPr/>
        </p:nvPicPr>
        <p:blipFill>
          <a:blip r:embed="rId2" cstate="print"/>
          <a:srcRect/>
          <a:stretch>
            <a:fillRect/>
          </a:stretch>
        </p:blipFill>
        <p:spPr bwMode="auto">
          <a:xfrm>
            <a:off x="6553200" y="4041913"/>
            <a:ext cx="2590800" cy="2816087"/>
          </a:xfrm>
          <a:prstGeom prst="rect">
            <a:avLst/>
          </a:prstGeom>
          <a:noFill/>
        </p:spPr>
      </p:pic>
      <p:pic>
        <p:nvPicPr>
          <p:cNvPr id="6" name="Picture 6" descr="Bucsa / lagar alunecare Turbosol- 265198"/>
          <p:cNvPicPr>
            <a:picLocks noChangeAspect="1" noChangeArrowheads="1"/>
          </p:cNvPicPr>
          <p:nvPr/>
        </p:nvPicPr>
        <p:blipFill>
          <a:blip r:embed="rId3" cstate="print"/>
          <a:srcRect/>
          <a:stretch>
            <a:fillRect/>
          </a:stretch>
        </p:blipFill>
        <p:spPr bwMode="auto">
          <a:xfrm>
            <a:off x="304800" y="3962400"/>
            <a:ext cx="2895600" cy="2895600"/>
          </a:xfrm>
          <a:prstGeom prst="rect">
            <a:avLst/>
          </a:prstGeom>
          <a:noFill/>
        </p:spPr>
      </p:pic>
      <p:pic>
        <p:nvPicPr>
          <p:cNvPr id="7" name="Picture 10" descr="Bucha iglidur autolubrificante cód. GFM-7075-50 (peça) R$ 29.76 ..."/>
          <p:cNvPicPr>
            <a:picLocks noChangeAspect="1" noChangeArrowheads="1"/>
          </p:cNvPicPr>
          <p:nvPr/>
        </p:nvPicPr>
        <p:blipFill>
          <a:blip r:embed="rId4" cstate="print"/>
          <a:srcRect/>
          <a:stretch>
            <a:fillRect/>
          </a:stretch>
        </p:blipFill>
        <p:spPr bwMode="auto">
          <a:xfrm>
            <a:off x="3505200" y="3962400"/>
            <a:ext cx="2895600" cy="2895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09800"/>
            <a:ext cx="8915400" cy="1143000"/>
          </a:xfrm>
        </p:spPr>
        <p:txBody>
          <a:bodyPr>
            <a:noAutofit/>
          </a:bodyPr>
          <a:lstStyle/>
          <a:p>
            <a:pPr algn="l"/>
            <a:r>
              <a:rPr lang="ro-RO" sz="3200" b="1" dirty="0" smtClean="0">
                <a:latin typeface="Times New Roman" pitchFamily="18" charset="0"/>
                <a:cs typeface="Times New Roman" pitchFamily="18" charset="0"/>
              </a:rPr>
              <a:t>2. după direcția forțelor principale care acționează în cuplele cinematice:</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 radiale – rezultanta forțelor este perpendicularaăpe axa geometrică a lagărului</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 axiale – rezultanta forțelor are aceeași direcție cu axa geometrică a lagărului</a:t>
            </a:r>
            <a:br>
              <a:rPr lang="ro-RO"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	- radial-axiale – rezultanta forțelor acționează pe o direcție înclinată față de axa lagărului</a:t>
            </a:r>
            <a:endParaRPr lang="ro-RO"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descr="Imagini pentru rulmenti CU BILE"/>
          <p:cNvSpPr>
            <a:spLocks noChangeAspect="1" noChangeArrowheads="1"/>
          </p:cNvSpPr>
          <p:nvPr/>
        </p:nvSpPr>
        <p:spPr bwMode="auto">
          <a:xfrm>
            <a:off x="63500" y="-136525"/>
            <a:ext cx="4552950" cy="2390775"/>
          </a:xfrm>
          <a:prstGeom prst="rect">
            <a:avLst/>
          </a:prstGeom>
          <a:noFill/>
        </p:spPr>
        <p:txBody>
          <a:bodyPr vert="horz" wrap="square" lIns="91440" tIns="45720" rIns="91440" bIns="45720" numCol="1" anchor="t" anchorCtr="0" compatLnSpc="1">
            <a:prstTxWarp prst="textNoShape">
              <a:avLst/>
            </a:prstTxWarp>
          </a:bodyPr>
          <a:lstStyle/>
          <a:p>
            <a:endParaRPr lang="ro-RO"/>
          </a:p>
        </p:txBody>
      </p:sp>
      <p:sp>
        <p:nvSpPr>
          <p:cNvPr id="9217" name="Rectangle 1"/>
          <p:cNvSpPr>
            <a:spLocks noChangeArrowheads="1"/>
          </p:cNvSpPr>
          <p:nvPr/>
        </p:nvSpPr>
        <p:spPr bwMode="auto">
          <a:xfrm>
            <a:off x="228600" y="58579"/>
            <a:ext cx="8915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FORME CONSTRUCTIVE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o-RO"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ro-RO" sz="3600" b="1" dirty="0" smtClean="0">
                <a:latin typeface="Times New Roman" pitchFamily="18" charset="0"/>
                <a:ea typeface="Calibri" pitchFamily="34" charset="0"/>
                <a:cs typeface="Times New Roman" pitchFamily="18" charset="0"/>
              </a:rPr>
              <a:t>	</a:t>
            </a: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Din punct de vedere constructiv, lagărele cu alunecare pot fi simple și complexe. Lagărele cu alunecare cele mai simple sunt cele cu bucșe (fig. 6.10). </a:t>
            </a:r>
          </a:p>
          <a:p>
            <a:pPr marL="0" marR="0" lvl="0" indent="0" algn="l" defTabSz="914400" rtl="0" eaLnBrk="1" fontAlgn="base" latinLnBrk="0" hangingPunct="1">
              <a:lnSpc>
                <a:spcPct val="100000"/>
              </a:lnSpc>
              <a:spcBef>
                <a:spcPct val="0"/>
              </a:spcBef>
              <a:spcAft>
                <a:spcPct val="0"/>
              </a:spcAft>
              <a:buClrTx/>
              <a:buSzTx/>
              <a:buFontTx/>
              <a:buNone/>
              <a:tabLst/>
            </a:pPr>
            <a:r>
              <a:rPr lang="ro-RO" sz="3200" b="1" dirty="0" smtClean="0">
                <a:latin typeface="Times New Roman" pitchFamily="18" charset="0"/>
                <a:ea typeface="Calibri" pitchFamily="34" charset="0"/>
                <a:cs typeface="Times New Roman" pitchFamily="18" charset="0"/>
              </a:rPr>
              <a:t>	</a:t>
            </a: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Forma și dimensiunile bucșelor, montate în lagăre sau folosite direct ca lagăre, sunt standardizate și pot fi: bucșe lise (fig. 10) și bucșe cu guler (fig. 11). </a:t>
            </a:r>
          </a:p>
          <a:p>
            <a:pPr marL="0" marR="0" lvl="0" indent="0" algn="l" defTabSz="914400" rtl="0" eaLnBrk="1" fontAlgn="base" latinLnBrk="0" hangingPunct="1">
              <a:lnSpc>
                <a:spcPct val="100000"/>
              </a:lnSpc>
              <a:spcBef>
                <a:spcPct val="0"/>
              </a:spcBef>
              <a:spcAft>
                <a:spcPct val="0"/>
              </a:spcAft>
              <a:buClrTx/>
              <a:buSzTx/>
              <a:buFontTx/>
              <a:buNone/>
              <a:tabLst/>
            </a:pPr>
            <a:r>
              <a:rPr lang="ro-RO" sz="3200" b="1" dirty="0" smtClean="0">
                <a:latin typeface="Times New Roman" pitchFamily="18" charset="0"/>
                <a:ea typeface="Calibri" pitchFamily="34" charset="0"/>
                <a:cs typeface="Times New Roman" pitchFamily="18" charset="0"/>
              </a:rPr>
              <a:t>	</a:t>
            </a: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Pentru asigurarea ungerii, bucșele pot fi prevăzute cu găuri </a:t>
            </a:r>
            <a:r>
              <a:rPr lang="ro-RO" sz="3200" b="1" dirty="0" smtClean="0">
                <a:latin typeface="Times New Roman" pitchFamily="18" charset="0"/>
                <a:ea typeface="Calibri" pitchFamily="34" charset="0"/>
                <a:cs typeface="Times New Roman" pitchFamily="18" charset="0"/>
              </a:rPr>
              <a:t>ș</a:t>
            </a:r>
            <a:r>
              <a:rPr kumimoji="0" lang="ro-RO"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canale corespunzătoare.</a:t>
            </a:r>
            <a:endParaRPr kumimoji="0" lang="ro-RO" sz="4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Samsung\Desktop\BUCSE 2.jpg"/>
          <p:cNvPicPr/>
          <p:nvPr/>
        </p:nvPicPr>
        <p:blipFill>
          <a:blip r:embed="rId2" cstate="print"/>
          <a:srcRect/>
          <a:stretch>
            <a:fillRect/>
          </a:stretch>
        </p:blipFill>
        <p:spPr bwMode="auto">
          <a:xfrm>
            <a:off x="990600" y="0"/>
            <a:ext cx="7162800" cy="4084320"/>
          </a:xfrm>
          <a:prstGeom prst="rect">
            <a:avLst/>
          </a:prstGeom>
          <a:noFill/>
          <a:ln w="9525">
            <a:noFill/>
            <a:miter lim="800000"/>
            <a:headEnd/>
            <a:tailEnd/>
          </a:ln>
        </p:spPr>
      </p:pic>
      <p:pic>
        <p:nvPicPr>
          <p:cNvPr id="3" name="Picture 8" descr="Lagar de alunecare Bosch 1610202024 - Service Shop"/>
          <p:cNvPicPr>
            <a:picLocks noChangeAspect="1" noChangeArrowheads="1"/>
          </p:cNvPicPr>
          <p:nvPr/>
        </p:nvPicPr>
        <p:blipFill>
          <a:blip r:embed="rId3" cstate="print"/>
          <a:srcRect/>
          <a:stretch>
            <a:fillRect/>
          </a:stretch>
        </p:blipFill>
        <p:spPr bwMode="auto">
          <a:xfrm>
            <a:off x="0" y="4038601"/>
            <a:ext cx="2819400" cy="2819400"/>
          </a:xfrm>
          <a:prstGeom prst="rect">
            <a:avLst/>
          </a:prstGeom>
          <a:noFill/>
        </p:spPr>
      </p:pic>
      <p:pic>
        <p:nvPicPr>
          <p:cNvPr id="4" name="Picture 2" descr="Lagăre de alunecare din polimeri:"/>
          <p:cNvPicPr>
            <a:picLocks noChangeAspect="1" noChangeArrowheads="1"/>
          </p:cNvPicPr>
          <p:nvPr/>
        </p:nvPicPr>
        <p:blipFill>
          <a:blip r:embed="rId4" cstate="print"/>
          <a:srcRect/>
          <a:stretch>
            <a:fillRect/>
          </a:stretch>
        </p:blipFill>
        <p:spPr bwMode="auto">
          <a:xfrm>
            <a:off x="6400800" y="4114800"/>
            <a:ext cx="2743201" cy="2743201"/>
          </a:xfrm>
          <a:prstGeom prst="rect">
            <a:avLst/>
          </a:prstGeom>
          <a:noFill/>
        </p:spPr>
      </p:pic>
      <p:pic>
        <p:nvPicPr>
          <p:cNvPr id="5" name="Picture 12" descr="Lagăre de alunecare din polimeri:"/>
          <p:cNvPicPr>
            <a:picLocks noChangeAspect="1" noChangeArrowheads="1"/>
          </p:cNvPicPr>
          <p:nvPr/>
        </p:nvPicPr>
        <p:blipFill>
          <a:blip r:embed="rId5" cstate="print"/>
          <a:srcRect/>
          <a:stretch>
            <a:fillRect/>
          </a:stretch>
        </p:blipFill>
        <p:spPr bwMode="auto">
          <a:xfrm>
            <a:off x="3200400" y="4191001"/>
            <a:ext cx="2667000" cy="2667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TotalTime>
  <Words>186</Words>
  <Application>Microsoft Office PowerPoint</Application>
  <PresentationFormat>On-screen Show (4:3)</PresentationFormat>
  <Paragraphs>38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Bradley Hand ITC</vt:lpstr>
      <vt:lpstr>Calibri</vt:lpstr>
      <vt:lpstr>Lucida Calligraphy</vt:lpstr>
      <vt:lpstr>Lucida Handwriting</vt:lpstr>
      <vt:lpstr>Times New Roman</vt:lpstr>
      <vt:lpstr>Office Theme</vt:lpstr>
      <vt:lpstr>PowerPoint Presentation</vt:lpstr>
      <vt:lpstr>LAGĂRE CU ALUNECARE</vt:lpstr>
      <vt:lpstr>         OBIECTIVE URMĂRITE  - Definirea lagărelor cu alunecare - Rolul funcțional al lagărelor - Condiții impuse lagărelor - Clasificarea lagărelor - Forme constructive - Avantaje și dezavantaje  - Materiale folosite la fabricarea      lagărelor cu alunecare - Domenii de utilizare pentru lagărele cu alunecare  </vt:lpstr>
      <vt:lpstr> DEFINIȚIE – Lagărele sunt organe de mașini care, împreună cu fusurile arborilor sau ale osiilor, formează cuple de rotație sau de oscilație.   ROLUL FUNCȚIONAL - Lagărele sunt organe de mașini folosite ca reazeme pentru osii și arbori având rolul de preluare și transmitere a sarcinilor asupra postamentului sau corpului mașinii. </vt:lpstr>
      <vt:lpstr>      CONDIȚII IMPUSE LAGĂRELOR  - frecarea să fie cât mai mică - precizia să fie cât mai mare atunci când        elementul mobil se deplasează - funcționarea să implice un joc destul de mic     pentru o variație cât mai mare de temperatură - capacitate bună de preluare a sarcinilor - funcționare bună în regimuri vibratorii și de șoc - uzură mică și posibilitatea compensării ei - execuție ușoară, montare și demontare ușoară - construcție simplă și ieftină</vt:lpstr>
      <vt:lpstr>     CLASIFICAREA LAGĂRELOR   1. după tipul forțelor de frecare ce apar în timpul funcționării:  - lagăre cu alunecare – forțele de frecare sunt de alunecare  - lagăre cu rostogolire (rulmenții) – forțele de frecare sunt de rostogolire     </vt:lpstr>
      <vt:lpstr>2. după direcția forțelor principale care acționează în cuplele cinematice:  - radiale – rezultanta forțelor este perpendicularaăpe axa geometrică a lagărului  - axiale – rezultanta forțelor are aceeași direcție cu axa geometrică a lagărului  - radial-axiale – rezultanta forțelor acționează pe o direcție înclinată față de axa lagărului</vt:lpstr>
      <vt:lpstr>PowerPoint Presentation</vt:lpstr>
      <vt:lpstr>PowerPoint Presentation</vt:lpstr>
      <vt:lpstr>PowerPoint Presentation</vt:lpstr>
      <vt:lpstr>PowerPoint Presentation</vt:lpstr>
      <vt:lpstr>PowerPoint Presentation</vt:lpstr>
      <vt:lpstr>PowerPoint Presentation</vt:lpstr>
      <vt:lpstr>           MATERIALE  FOLOSITE  LA             FABRICAREA  LAGĂRELOR  CU                                    ALUNECARE   Elementul principal al unui lagăr este cuzinetul. Acesta se execută din materiale rezistente și ieftine și poate fi placat sau căptușit cu materiale antifricțiune: - bronzuri cu plumb: Pb-Cu, Pb-Sn-Cu - bronzuri speciale: Cu-Pb-Sn-Ni, Cu-Pb-Sn-Ni-Zn - aliaje de aluminiu cu Pb, Sn, Zn - aliaje pe bază de staniu: Y-Sn 83, Y-Sn 80, Y-Sn 10 - materiale antifricțiune obținute prin sinterizarea pulberilor de Fe, Cu, Sn, Pb, C (grafit)  - materiale nemetalice: materiale plastice, cauciuc, materiale ceramice, grafit </vt:lpstr>
      <vt:lpstr>PowerPoint Presentation</vt:lpstr>
      <vt:lpstr>DOMENII  DE  UTILIZARE  PENTRU LAGĂRELE  CU  ALUNECARE </vt:lpstr>
      <vt:lpstr>PowerPoint Presentation</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LAGARE CU ROSTOGOLIRE - RULMENTII</dc:title>
  <dc:creator>Samsung</dc:creator>
  <cp:lastModifiedBy>Flore</cp:lastModifiedBy>
  <cp:revision>72</cp:revision>
  <dcterms:created xsi:type="dcterms:W3CDTF">2006-08-16T00:00:00Z</dcterms:created>
  <dcterms:modified xsi:type="dcterms:W3CDTF">2020-08-12T14:16:48Z</dcterms:modified>
</cp:coreProperties>
</file>